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1"/>
  </p:notesMasterIdLst>
  <p:sldIdLst>
    <p:sldId id="2147468733" r:id="rId2"/>
    <p:sldId id="2147468753" r:id="rId3"/>
    <p:sldId id="2147468772" r:id="rId4"/>
    <p:sldId id="2147468737" r:id="rId5"/>
    <p:sldId id="1896" r:id="rId6"/>
    <p:sldId id="1927" r:id="rId7"/>
    <p:sldId id="2747" r:id="rId8"/>
    <p:sldId id="2147468738" r:id="rId9"/>
    <p:sldId id="1898" r:id="rId10"/>
    <p:sldId id="1939" r:id="rId11"/>
    <p:sldId id="1940" r:id="rId12"/>
    <p:sldId id="1941" r:id="rId13"/>
    <p:sldId id="2147468739" r:id="rId14"/>
    <p:sldId id="2147468740" r:id="rId15"/>
    <p:sldId id="1930" r:id="rId16"/>
    <p:sldId id="2147468743" r:id="rId17"/>
    <p:sldId id="2147468744" r:id="rId18"/>
    <p:sldId id="1914" r:id="rId19"/>
    <p:sldId id="2147468774" r:id="rId20"/>
    <p:sldId id="2147468763" r:id="rId21"/>
    <p:sldId id="1870" r:id="rId22"/>
    <p:sldId id="400" r:id="rId23"/>
    <p:sldId id="401" r:id="rId24"/>
    <p:sldId id="402" r:id="rId25"/>
    <p:sldId id="1877" r:id="rId26"/>
    <p:sldId id="1874" r:id="rId27"/>
    <p:sldId id="2147468762" r:id="rId28"/>
    <p:sldId id="1856" r:id="rId29"/>
    <p:sldId id="2147468765" r:id="rId30"/>
    <p:sldId id="257" r:id="rId31"/>
    <p:sldId id="1931" r:id="rId32"/>
    <p:sldId id="2147468760" r:id="rId33"/>
    <p:sldId id="1389" r:id="rId34"/>
    <p:sldId id="2147468764" r:id="rId35"/>
    <p:sldId id="2147468778" r:id="rId36"/>
    <p:sldId id="2147468732" r:id="rId37"/>
    <p:sldId id="1991" r:id="rId38"/>
    <p:sldId id="2147468779" r:id="rId39"/>
    <p:sldId id="214746876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9BFA7CF-D9C1-4444-9270-DA8019591FA7}">
          <p14:sldIdLst>
            <p14:sldId id="2147468733"/>
            <p14:sldId id="2147468753"/>
          </p14:sldIdLst>
        </p14:section>
        <p14:section name="Bad" id="{65808B2E-1F3B-4245-A70D-644F3D262526}">
          <p14:sldIdLst>
            <p14:sldId id="2147468772"/>
            <p14:sldId id="2147468737"/>
            <p14:sldId id="1896"/>
            <p14:sldId id="1927"/>
            <p14:sldId id="2747"/>
            <p14:sldId id="2147468738"/>
            <p14:sldId id="1898"/>
            <p14:sldId id="1939"/>
            <p14:sldId id="1940"/>
            <p14:sldId id="1941"/>
            <p14:sldId id="2147468739"/>
            <p14:sldId id="2147468740"/>
            <p14:sldId id="1930"/>
            <p14:sldId id="2147468743"/>
            <p14:sldId id="2147468744"/>
            <p14:sldId id="1914"/>
          </p14:sldIdLst>
        </p14:section>
        <p14:section name="AI for Good" id="{22A9859A-4173-47A8-A157-8B100D41A841}">
          <p14:sldIdLst/>
        </p14:section>
        <p14:section name="Jobs and Culture" id="{EB279C89-2403-41D5-BFD6-A9E101D90D9E}">
          <p14:sldIdLst>
            <p14:sldId id="2147468774"/>
            <p14:sldId id="2147468763"/>
            <p14:sldId id="1870"/>
            <p14:sldId id="400"/>
            <p14:sldId id="401"/>
            <p14:sldId id="402"/>
            <p14:sldId id="1877"/>
            <p14:sldId id="1874"/>
            <p14:sldId id="2147468762"/>
            <p14:sldId id="1856"/>
            <p14:sldId id="2147468765"/>
            <p14:sldId id="257"/>
            <p14:sldId id="1931"/>
            <p14:sldId id="2147468760"/>
          </p14:sldIdLst>
        </p14:section>
        <p14:section name="Ugly" id="{A9F7777B-0D19-4624-8D90-338DCB08CDB9}">
          <p14:sldIdLst>
            <p14:sldId id="1389"/>
            <p14:sldId id="2147468764"/>
            <p14:sldId id="2147468778"/>
            <p14:sldId id="2147468732"/>
            <p14:sldId id="1991"/>
          </p14:sldIdLst>
        </p14:section>
        <p14:section name="End" id="{554E948F-AC23-445A-81DB-C7EBCAA9F0A4}">
          <p14:sldIdLst>
            <p14:sldId id="2147468779"/>
            <p14:sldId id="2147468766"/>
          </p14:sldIdLst>
        </p14:section>
        <p14:section name="Boneyard" id="{EFF9B07E-1FCA-4F66-899F-2D641037389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9B4"/>
    <a:srgbClr val="44546A"/>
    <a:srgbClr val="000000"/>
    <a:srgbClr val="C0C0C0"/>
    <a:srgbClr val="FEFFFE"/>
    <a:srgbClr val="F5F5F5"/>
    <a:srgbClr val="1D2021"/>
    <a:srgbClr val="FEF9F5"/>
    <a:srgbClr val="FFFF00"/>
    <a:srgbClr val="F0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65E011-10A0-44EC-A652-9B3A9E389C1D}" v="3" dt="2025-07-23T17:59:45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9" autoAdjust="0"/>
    <p:restoredTop sz="86532" autoAdjust="0"/>
  </p:normalViewPr>
  <p:slideViewPr>
    <p:cSldViewPr snapToGrid="0">
      <p:cViewPr varScale="1">
        <p:scale>
          <a:sx n="53" d="100"/>
          <a:sy n="53" d="100"/>
        </p:scale>
        <p:origin x="1092" y="2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Fortune 500 CEOs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10-4DE0-A441-B496C7354B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10-4DE0-A441-B496C7354B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10-4DE0-A441-B496C7354B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10-4DE0-A441-B496C7354B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10-4DE0-A441-B496C7354B04}"/>
              </c:ext>
            </c:extLst>
          </c:dPt>
          <c:dLbls>
            <c:dLbl>
              <c:idx val="0"/>
              <c:layout>
                <c:manualLayout>
                  <c:x val="6.2810772280143271E-2"/>
                  <c:y val="-4.37346787962184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49402194513945"/>
                      <c:h val="0.277696922333908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10-4DE0-A441-B496C7354B04}"/>
                </c:ext>
              </c:extLst>
            </c:dLbl>
            <c:dLbl>
              <c:idx val="3"/>
              <c:layout>
                <c:manualLayout>
                  <c:x val="3.2144819106913959E-3"/>
                  <c:y val="1.612262059475575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10-4DE0-A441-B496C7354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Black</c:v>
                </c:pt>
                <c:pt idx="2">
                  <c:v>Latino</c:v>
                </c:pt>
                <c:pt idx="3">
                  <c:v>Asian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0.78800000000000003</c:v>
                </c:pt>
                <c:pt idx="1">
                  <c:v>0.01</c:v>
                </c:pt>
                <c:pt idx="2">
                  <c:v>3.7999999999999999E-2</c:v>
                </c:pt>
                <c:pt idx="3">
                  <c:v>0.152</c:v>
                </c:pt>
                <c:pt idx="4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110-4DE0-A441-B496C7354B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Sheet1!$B$11</c:f>
              <c:strCache>
                <c:ptCount val="1"/>
                <c:pt idx="0">
                  <c:v>Percentage of Fortune 500 CEOs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32-4B15-BD84-B3EF2C42F2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32-4B15-BD84-B3EF2C42F2C9}"/>
              </c:ext>
            </c:extLst>
          </c:dPt>
          <c:dLbls>
            <c:dLbl>
              <c:idx val="0"/>
              <c:layout>
                <c:manualLayout>
                  <c:x val="0.16570629035367931"/>
                  <c:y val="-0.160029232872836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32-4B15-BD84-B3EF2C42F2C9}"/>
                </c:ext>
              </c:extLst>
            </c:dLbl>
            <c:dLbl>
              <c:idx val="1"/>
              <c:layout>
                <c:manualLayout>
                  <c:x val="-1.3106394604360876E-2"/>
                  <c:y val="-5.382191631017945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32-4B15-BD84-B3EF2C42F2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Sheet1!$A$12:$A$13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Sheet1!$B$12:$B$13</c:f>
              <c:numCache>
                <c:formatCode>0.00%</c:formatCode>
                <c:ptCount val="2"/>
                <c:pt idx="0">
                  <c:v>0.91600000000000004</c:v>
                </c:pt>
                <c:pt idx="1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32-4B15-BD84-B3EF2C42F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13466-26D4-491A-96AF-369A828F57B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7FC101DA-06E8-4647-BE95-5DE59510358E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Bad</a:t>
          </a:r>
          <a:br>
            <a:rPr lang="en-US" sz="1600" b="1" cap="none" baseline="0" dirty="0"/>
          </a:br>
          <a:r>
            <a:rPr lang="en-US" sz="1600" cap="none" baseline="0" dirty="0"/>
            <a:t>There is inherent bias in the data that underpins AI</a:t>
          </a:r>
        </a:p>
      </dgm:t>
    </dgm:pt>
    <dgm:pt modelId="{CD1F78D8-3CB7-4E33-8D34-895A907BB79F}" type="parTrans" cxnId="{5A15A465-A917-4015-960C-814077EE993B}">
      <dgm:prSet/>
      <dgm:spPr/>
      <dgm:t>
        <a:bodyPr/>
        <a:lstStyle/>
        <a:p>
          <a:endParaRPr lang="en-US"/>
        </a:p>
      </dgm:t>
    </dgm:pt>
    <dgm:pt modelId="{1720AD43-1997-4216-AB10-695D517B6028}" type="sibTrans" cxnId="{5A15A465-A917-4015-960C-814077EE993B}">
      <dgm:prSet/>
      <dgm:spPr/>
      <dgm:t>
        <a:bodyPr/>
        <a:lstStyle/>
        <a:p>
          <a:endParaRPr lang="en-US"/>
        </a:p>
      </dgm:t>
    </dgm:pt>
    <dgm:pt modelId="{C6F60529-3D94-4381-90DF-418E086EE1FA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Good </a:t>
          </a:r>
          <a:br>
            <a:rPr lang="en-US" sz="1600" b="1" cap="none" baseline="0" dirty="0"/>
          </a:br>
          <a:r>
            <a:rPr lang="en-US" sz="1600" cap="none" baseline="0" dirty="0"/>
            <a:t>AI provides a path for addressing extremely difficult problems</a:t>
          </a:r>
        </a:p>
      </dgm:t>
    </dgm:pt>
    <dgm:pt modelId="{74CF504B-68CF-4654-B322-548FA2D272E7}" type="parTrans" cxnId="{21EA2D98-52C6-40C3-BD38-405EA4A5AACD}">
      <dgm:prSet/>
      <dgm:spPr/>
      <dgm:t>
        <a:bodyPr/>
        <a:lstStyle/>
        <a:p>
          <a:endParaRPr lang="en-US"/>
        </a:p>
      </dgm:t>
    </dgm:pt>
    <dgm:pt modelId="{CA8A3DD4-DE4C-49D3-9DC4-9C3F9842AA11}" type="sibTrans" cxnId="{21EA2D98-52C6-40C3-BD38-405EA4A5AACD}">
      <dgm:prSet/>
      <dgm:spPr/>
      <dgm:t>
        <a:bodyPr/>
        <a:lstStyle/>
        <a:p>
          <a:endParaRPr lang="en-US"/>
        </a:p>
      </dgm:t>
    </dgm:pt>
    <dgm:pt modelId="{EBC10BCA-FCE9-43ED-8C27-8AA19E2EC757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Impact</a:t>
          </a:r>
          <a:br>
            <a:rPr lang="en-US" sz="1600" b="1" cap="none" baseline="0" dirty="0"/>
          </a:br>
          <a:r>
            <a:rPr lang="en-US" sz="1600" cap="none" baseline="0" dirty="0"/>
            <a:t>What does this mean for jobs, for art, </a:t>
          </a:r>
          <a:br>
            <a:rPr lang="en-US" sz="1600" cap="none" baseline="0" dirty="0"/>
          </a:br>
          <a:r>
            <a:rPr lang="en-US" sz="1600" cap="none" baseline="0" dirty="0"/>
            <a:t>for society</a:t>
          </a:r>
        </a:p>
      </dgm:t>
    </dgm:pt>
    <dgm:pt modelId="{9B937C16-A690-47AC-A8BF-C9988534D7EB}" type="parTrans" cxnId="{F5E52807-DC5B-4922-B7A1-10B03F2468FF}">
      <dgm:prSet/>
      <dgm:spPr/>
      <dgm:t>
        <a:bodyPr/>
        <a:lstStyle/>
        <a:p>
          <a:endParaRPr lang="en-US"/>
        </a:p>
      </dgm:t>
    </dgm:pt>
    <dgm:pt modelId="{ABB7F7FD-2E41-43CC-8FDD-67455BFD8E99}" type="sibTrans" cxnId="{F5E52807-DC5B-4922-B7A1-10B03F2468FF}">
      <dgm:prSet/>
      <dgm:spPr/>
      <dgm:t>
        <a:bodyPr/>
        <a:lstStyle/>
        <a:p>
          <a:endParaRPr lang="en-US"/>
        </a:p>
      </dgm:t>
    </dgm:pt>
    <dgm:pt modelId="{B38DC3AA-E061-45F9-8703-0CD517459234}" type="pres">
      <dgm:prSet presAssocID="{51913466-26D4-491A-96AF-369A828F57B3}" presName="root" presStyleCnt="0">
        <dgm:presLayoutVars>
          <dgm:dir/>
          <dgm:resizeHandles val="exact"/>
        </dgm:presLayoutVars>
      </dgm:prSet>
      <dgm:spPr/>
    </dgm:pt>
    <dgm:pt modelId="{DEACE3CA-6CDC-4433-AD08-7C753FF2C9EB}" type="pres">
      <dgm:prSet presAssocID="{7FC101DA-06E8-4647-BE95-5DE59510358E}" presName="compNode" presStyleCnt="0"/>
      <dgm:spPr/>
    </dgm:pt>
    <dgm:pt modelId="{F6BE07C0-CFED-4610-942E-B015F60C26DD}" type="pres">
      <dgm:prSet presAssocID="{7FC101DA-06E8-4647-BE95-5DE59510358E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5606726-C43D-4E9D-99A8-63FC600F9531}" type="pres">
      <dgm:prSet presAssocID="{7FC101DA-06E8-4647-BE95-5DE59510358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EBCB2F71-7764-4D76-BFAB-D1C86735A0D1}" type="pres">
      <dgm:prSet presAssocID="{7FC101DA-06E8-4647-BE95-5DE59510358E}" presName="spaceRect" presStyleCnt="0"/>
      <dgm:spPr/>
    </dgm:pt>
    <dgm:pt modelId="{F4C9570D-0A79-446F-BF19-02C96EDB5505}" type="pres">
      <dgm:prSet presAssocID="{7FC101DA-06E8-4647-BE95-5DE59510358E}" presName="textRect" presStyleLbl="revTx" presStyleIdx="0" presStyleCnt="3" custLinFactNeighborX="-43">
        <dgm:presLayoutVars>
          <dgm:chMax val="1"/>
          <dgm:chPref val="1"/>
        </dgm:presLayoutVars>
      </dgm:prSet>
      <dgm:spPr/>
    </dgm:pt>
    <dgm:pt modelId="{67291112-5647-4E20-AD2E-09C82E786448}" type="pres">
      <dgm:prSet presAssocID="{1720AD43-1997-4216-AB10-695D517B6028}" presName="sibTrans" presStyleCnt="0"/>
      <dgm:spPr/>
    </dgm:pt>
    <dgm:pt modelId="{2298C70A-253F-4C09-BCE0-7D781D948607}" type="pres">
      <dgm:prSet presAssocID="{C6F60529-3D94-4381-90DF-418E086EE1FA}" presName="compNode" presStyleCnt="0"/>
      <dgm:spPr/>
    </dgm:pt>
    <dgm:pt modelId="{D2AC16FF-7344-4619-B485-62E8943511E7}" type="pres">
      <dgm:prSet presAssocID="{C6F60529-3D94-4381-90DF-418E086EE1F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F589C18-C19A-4A4D-9AA0-6FF7207BB8E4}" type="pres">
      <dgm:prSet presAssocID="{C6F60529-3D94-4381-90DF-418E086EE1F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119FA012-0B33-4976-9AF7-4D27E9813AC6}" type="pres">
      <dgm:prSet presAssocID="{C6F60529-3D94-4381-90DF-418E086EE1FA}" presName="spaceRect" presStyleCnt="0"/>
      <dgm:spPr/>
    </dgm:pt>
    <dgm:pt modelId="{DEB394BB-4A6B-4A4E-BEBD-13046793E169}" type="pres">
      <dgm:prSet presAssocID="{C6F60529-3D94-4381-90DF-418E086EE1FA}" presName="textRect" presStyleLbl="revTx" presStyleIdx="1" presStyleCnt="3" custLinFactNeighborX="-43">
        <dgm:presLayoutVars>
          <dgm:chMax val="1"/>
          <dgm:chPref val="1"/>
        </dgm:presLayoutVars>
      </dgm:prSet>
      <dgm:spPr/>
    </dgm:pt>
    <dgm:pt modelId="{94680579-5A3D-4719-B43B-1E68ABE0AD0B}" type="pres">
      <dgm:prSet presAssocID="{CA8A3DD4-DE4C-49D3-9DC4-9C3F9842AA11}" presName="sibTrans" presStyleCnt="0"/>
      <dgm:spPr/>
    </dgm:pt>
    <dgm:pt modelId="{DFD45645-A67C-4076-9298-6071AD4E6113}" type="pres">
      <dgm:prSet presAssocID="{EBC10BCA-FCE9-43ED-8C27-8AA19E2EC757}" presName="compNode" presStyleCnt="0"/>
      <dgm:spPr/>
    </dgm:pt>
    <dgm:pt modelId="{7763C5EF-1CB8-49CF-9FA2-A4223EC6CD96}" type="pres">
      <dgm:prSet presAssocID="{EBC10BCA-FCE9-43ED-8C27-8AA19E2EC75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805FD6D-004A-4D14-B773-D62AFE6F7EC1}" type="pres">
      <dgm:prSet presAssocID="{EBC10BCA-FCE9-43ED-8C27-8AA19E2EC7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vil Face with Solid Fill"/>
        </a:ext>
      </dgm:extLst>
    </dgm:pt>
    <dgm:pt modelId="{26D419E2-8EE7-41A8-8741-8B04557F6496}" type="pres">
      <dgm:prSet presAssocID="{EBC10BCA-FCE9-43ED-8C27-8AA19E2EC757}" presName="spaceRect" presStyleCnt="0"/>
      <dgm:spPr/>
    </dgm:pt>
    <dgm:pt modelId="{2A1B0CD6-D69D-4C04-B618-24FB4F0B00BA}" type="pres">
      <dgm:prSet presAssocID="{EBC10BCA-FCE9-43ED-8C27-8AA19E2EC757}" presName="textRect" presStyleLbl="revTx" presStyleIdx="2" presStyleCnt="3" custLinFactNeighborX="-43">
        <dgm:presLayoutVars>
          <dgm:chMax val="1"/>
          <dgm:chPref val="1"/>
        </dgm:presLayoutVars>
      </dgm:prSet>
      <dgm:spPr/>
    </dgm:pt>
  </dgm:ptLst>
  <dgm:cxnLst>
    <dgm:cxn modelId="{F5E52807-DC5B-4922-B7A1-10B03F2468FF}" srcId="{51913466-26D4-491A-96AF-369A828F57B3}" destId="{EBC10BCA-FCE9-43ED-8C27-8AA19E2EC757}" srcOrd="2" destOrd="0" parTransId="{9B937C16-A690-47AC-A8BF-C9988534D7EB}" sibTransId="{ABB7F7FD-2E41-43CC-8FDD-67455BFD8E99}"/>
    <dgm:cxn modelId="{5A15A465-A917-4015-960C-814077EE993B}" srcId="{51913466-26D4-491A-96AF-369A828F57B3}" destId="{7FC101DA-06E8-4647-BE95-5DE59510358E}" srcOrd="0" destOrd="0" parTransId="{CD1F78D8-3CB7-4E33-8D34-895A907BB79F}" sibTransId="{1720AD43-1997-4216-AB10-695D517B6028}"/>
    <dgm:cxn modelId="{61746E55-D94F-4180-9F73-498EC4F83C7B}" type="presOf" srcId="{EBC10BCA-FCE9-43ED-8C27-8AA19E2EC757}" destId="{2A1B0CD6-D69D-4C04-B618-24FB4F0B00BA}" srcOrd="0" destOrd="0" presId="urn:microsoft.com/office/officeart/2018/5/layout/IconLeafLabelList"/>
    <dgm:cxn modelId="{A48E1081-CC9A-46CE-9A11-3B75D249BFB6}" type="presOf" srcId="{51913466-26D4-491A-96AF-369A828F57B3}" destId="{B38DC3AA-E061-45F9-8703-0CD517459234}" srcOrd="0" destOrd="0" presId="urn:microsoft.com/office/officeart/2018/5/layout/IconLeafLabelList"/>
    <dgm:cxn modelId="{21EA2D98-52C6-40C3-BD38-405EA4A5AACD}" srcId="{51913466-26D4-491A-96AF-369A828F57B3}" destId="{C6F60529-3D94-4381-90DF-418E086EE1FA}" srcOrd="1" destOrd="0" parTransId="{74CF504B-68CF-4654-B322-548FA2D272E7}" sibTransId="{CA8A3DD4-DE4C-49D3-9DC4-9C3F9842AA11}"/>
    <dgm:cxn modelId="{EDF4C3AA-5E96-40B2-AC07-8CAA55589CE9}" type="presOf" srcId="{C6F60529-3D94-4381-90DF-418E086EE1FA}" destId="{DEB394BB-4A6B-4A4E-BEBD-13046793E169}" srcOrd="0" destOrd="0" presId="urn:microsoft.com/office/officeart/2018/5/layout/IconLeafLabelList"/>
    <dgm:cxn modelId="{C14B01B0-EB94-40DA-987C-21D776C4A6C1}" type="presOf" srcId="{7FC101DA-06E8-4647-BE95-5DE59510358E}" destId="{F4C9570D-0A79-446F-BF19-02C96EDB5505}" srcOrd="0" destOrd="0" presId="urn:microsoft.com/office/officeart/2018/5/layout/IconLeafLabelList"/>
    <dgm:cxn modelId="{4B1B6040-5225-49AD-8B59-467FCA1405D8}" type="presParOf" srcId="{B38DC3AA-E061-45F9-8703-0CD517459234}" destId="{DEACE3CA-6CDC-4433-AD08-7C753FF2C9EB}" srcOrd="0" destOrd="0" presId="urn:microsoft.com/office/officeart/2018/5/layout/IconLeafLabelList"/>
    <dgm:cxn modelId="{6AFD2827-5F3F-4888-921B-7FB931FD7BBF}" type="presParOf" srcId="{DEACE3CA-6CDC-4433-AD08-7C753FF2C9EB}" destId="{F6BE07C0-CFED-4610-942E-B015F60C26DD}" srcOrd="0" destOrd="0" presId="urn:microsoft.com/office/officeart/2018/5/layout/IconLeafLabelList"/>
    <dgm:cxn modelId="{D023F91C-1D42-48BF-8F8B-B3E5FC785396}" type="presParOf" srcId="{DEACE3CA-6CDC-4433-AD08-7C753FF2C9EB}" destId="{A5606726-C43D-4E9D-99A8-63FC600F9531}" srcOrd="1" destOrd="0" presId="urn:microsoft.com/office/officeart/2018/5/layout/IconLeafLabelList"/>
    <dgm:cxn modelId="{9258D010-EABA-45AB-99BC-83497A41632F}" type="presParOf" srcId="{DEACE3CA-6CDC-4433-AD08-7C753FF2C9EB}" destId="{EBCB2F71-7764-4D76-BFAB-D1C86735A0D1}" srcOrd="2" destOrd="0" presId="urn:microsoft.com/office/officeart/2018/5/layout/IconLeafLabelList"/>
    <dgm:cxn modelId="{AD8066E5-892D-4F34-9AB5-183D97C17406}" type="presParOf" srcId="{DEACE3CA-6CDC-4433-AD08-7C753FF2C9EB}" destId="{F4C9570D-0A79-446F-BF19-02C96EDB5505}" srcOrd="3" destOrd="0" presId="urn:microsoft.com/office/officeart/2018/5/layout/IconLeafLabelList"/>
    <dgm:cxn modelId="{8B698B66-F53B-4281-B68C-44A58CDB2BF1}" type="presParOf" srcId="{B38DC3AA-E061-45F9-8703-0CD517459234}" destId="{67291112-5647-4E20-AD2E-09C82E786448}" srcOrd="1" destOrd="0" presId="urn:microsoft.com/office/officeart/2018/5/layout/IconLeafLabelList"/>
    <dgm:cxn modelId="{FA8FEAE5-4749-4E8A-9B8D-C7BCE8473531}" type="presParOf" srcId="{B38DC3AA-E061-45F9-8703-0CD517459234}" destId="{2298C70A-253F-4C09-BCE0-7D781D948607}" srcOrd="2" destOrd="0" presId="urn:microsoft.com/office/officeart/2018/5/layout/IconLeafLabelList"/>
    <dgm:cxn modelId="{9B7E406F-A638-4379-A334-93EA1562FA47}" type="presParOf" srcId="{2298C70A-253F-4C09-BCE0-7D781D948607}" destId="{D2AC16FF-7344-4619-B485-62E8943511E7}" srcOrd="0" destOrd="0" presId="urn:microsoft.com/office/officeart/2018/5/layout/IconLeafLabelList"/>
    <dgm:cxn modelId="{3E3EED77-C5BA-4F85-BFFD-FD18E37AD938}" type="presParOf" srcId="{2298C70A-253F-4C09-BCE0-7D781D948607}" destId="{7F589C18-C19A-4A4D-9AA0-6FF7207BB8E4}" srcOrd="1" destOrd="0" presId="urn:microsoft.com/office/officeart/2018/5/layout/IconLeafLabelList"/>
    <dgm:cxn modelId="{E6C321AF-D451-4D4A-AB8F-875812494804}" type="presParOf" srcId="{2298C70A-253F-4C09-BCE0-7D781D948607}" destId="{119FA012-0B33-4976-9AF7-4D27E9813AC6}" srcOrd="2" destOrd="0" presId="urn:microsoft.com/office/officeart/2018/5/layout/IconLeafLabelList"/>
    <dgm:cxn modelId="{4B0A2737-C922-4838-B32C-1C3751C389A4}" type="presParOf" srcId="{2298C70A-253F-4C09-BCE0-7D781D948607}" destId="{DEB394BB-4A6B-4A4E-BEBD-13046793E169}" srcOrd="3" destOrd="0" presId="urn:microsoft.com/office/officeart/2018/5/layout/IconLeafLabelList"/>
    <dgm:cxn modelId="{5C2E08B1-C0A8-4C1D-A055-01FAA2360B53}" type="presParOf" srcId="{B38DC3AA-E061-45F9-8703-0CD517459234}" destId="{94680579-5A3D-4719-B43B-1E68ABE0AD0B}" srcOrd="3" destOrd="0" presId="urn:microsoft.com/office/officeart/2018/5/layout/IconLeafLabelList"/>
    <dgm:cxn modelId="{B9FC8B90-3173-480D-964C-43641D084F1C}" type="presParOf" srcId="{B38DC3AA-E061-45F9-8703-0CD517459234}" destId="{DFD45645-A67C-4076-9298-6071AD4E6113}" srcOrd="4" destOrd="0" presId="urn:microsoft.com/office/officeart/2018/5/layout/IconLeafLabelList"/>
    <dgm:cxn modelId="{00E868C6-5823-4990-A6E1-AB770A389419}" type="presParOf" srcId="{DFD45645-A67C-4076-9298-6071AD4E6113}" destId="{7763C5EF-1CB8-49CF-9FA2-A4223EC6CD96}" srcOrd="0" destOrd="0" presId="urn:microsoft.com/office/officeart/2018/5/layout/IconLeafLabelList"/>
    <dgm:cxn modelId="{B00505D9-EC43-4F37-9F72-2C487BFF435E}" type="presParOf" srcId="{DFD45645-A67C-4076-9298-6071AD4E6113}" destId="{B805FD6D-004A-4D14-B773-D62AFE6F7EC1}" srcOrd="1" destOrd="0" presId="urn:microsoft.com/office/officeart/2018/5/layout/IconLeafLabelList"/>
    <dgm:cxn modelId="{AE1F079D-E4CA-4486-9B13-ECB255624BA7}" type="presParOf" srcId="{DFD45645-A67C-4076-9298-6071AD4E6113}" destId="{26D419E2-8EE7-41A8-8741-8B04557F6496}" srcOrd="2" destOrd="0" presId="urn:microsoft.com/office/officeart/2018/5/layout/IconLeafLabelList"/>
    <dgm:cxn modelId="{1FE88673-575E-4899-9221-3B243FB1D039}" type="presParOf" srcId="{DFD45645-A67C-4076-9298-6071AD4E6113}" destId="{2A1B0CD6-D69D-4C04-B618-24FB4F0B00B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E07C0-CFED-4610-942E-B015F60C26DD}">
      <dsp:nvSpPr>
        <dsp:cNvPr id="0" name=""/>
        <dsp:cNvSpPr/>
      </dsp:nvSpPr>
      <dsp:spPr>
        <a:xfrm>
          <a:off x="350062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06726-C43D-4E9D-99A8-63FC600F9531}">
      <dsp:nvSpPr>
        <dsp:cNvPr id="0" name=""/>
        <dsp:cNvSpPr/>
      </dsp:nvSpPr>
      <dsp:spPr>
        <a:xfrm>
          <a:off x="582920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9570D-0A79-446F-BF19-02C96EDB5505}">
      <dsp:nvSpPr>
        <dsp:cNvPr id="0" name=""/>
        <dsp:cNvSpPr/>
      </dsp:nvSpPr>
      <dsp:spPr>
        <a:xfrm>
          <a:off x="6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Bad</a:t>
          </a:r>
          <a:br>
            <a:rPr lang="en-US" sz="1600" b="1" kern="1200" cap="none" baseline="0" dirty="0"/>
          </a:br>
          <a:r>
            <a:rPr lang="en-US" sz="1600" kern="1200" cap="none" baseline="0" dirty="0"/>
            <a:t>There is inherent bias in the data that underpins AI</a:t>
          </a:r>
        </a:p>
      </dsp:txBody>
      <dsp:txXfrm>
        <a:off x="6" y="2133198"/>
        <a:ext cx="1791210" cy="895605"/>
      </dsp:txXfrm>
    </dsp:sp>
    <dsp:sp modelId="{D2AC16FF-7344-4619-B485-62E8943511E7}">
      <dsp:nvSpPr>
        <dsp:cNvPr id="0" name=""/>
        <dsp:cNvSpPr/>
      </dsp:nvSpPr>
      <dsp:spPr>
        <a:xfrm>
          <a:off x="2454735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89C18-C19A-4A4D-9AA0-6FF7207BB8E4}">
      <dsp:nvSpPr>
        <dsp:cNvPr id="0" name=""/>
        <dsp:cNvSpPr/>
      </dsp:nvSpPr>
      <dsp:spPr>
        <a:xfrm>
          <a:off x="2687593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394BB-4A6B-4A4E-BEBD-13046793E169}">
      <dsp:nvSpPr>
        <dsp:cNvPr id="0" name=""/>
        <dsp:cNvSpPr/>
      </dsp:nvSpPr>
      <dsp:spPr>
        <a:xfrm>
          <a:off x="2104679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Good </a:t>
          </a:r>
          <a:br>
            <a:rPr lang="en-US" sz="1600" b="1" kern="1200" cap="none" baseline="0" dirty="0"/>
          </a:br>
          <a:r>
            <a:rPr lang="en-US" sz="1600" kern="1200" cap="none" baseline="0" dirty="0"/>
            <a:t>AI provides a path for addressing extremely difficult problems</a:t>
          </a:r>
        </a:p>
      </dsp:txBody>
      <dsp:txXfrm>
        <a:off x="2104679" y="2133198"/>
        <a:ext cx="1791210" cy="895605"/>
      </dsp:txXfrm>
    </dsp:sp>
    <dsp:sp modelId="{7763C5EF-1CB8-49CF-9FA2-A4223EC6CD96}">
      <dsp:nvSpPr>
        <dsp:cNvPr id="0" name=""/>
        <dsp:cNvSpPr/>
      </dsp:nvSpPr>
      <dsp:spPr>
        <a:xfrm>
          <a:off x="4559408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5FD6D-004A-4D14-B773-D62AFE6F7EC1}">
      <dsp:nvSpPr>
        <dsp:cNvPr id="0" name=""/>
        <dsp:cNvSpPr/>
      </dsp:nvSpPr>
      <dsp:spPr>
        <a:xfrm>
          <a:off x="4792265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B0CD6-D69D-4C04-B618-24FB4F0B00BA}">
      <dsp:nvSpPr>
        <dsp:cNvPr id="0" name=""/>
        <dsp:cNvSpPr/>
      </dsp:nvSpPr>
      <dsp:spPr>
        <a:xfrm>
          <a:off x="4209352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Impact</a:t>
          </a:r>
          <a:br>
            <a:rPr lang="en-US" sz="1600" b="1" kern="1200" cap="none" baseline="0" dirty="0"/>
          </a:br>
          <a:r>
            <a:rPr lang="en-US" sz="1600" kern="1200" cap="none" baseline="0" dirty="0"/>
            <a:t>What does this mean for jobs, for art, </a:t>
          </a:r>
          <a:br>
            <a:rPr lang="en-US" sz="1600" kern="1200" cap="none" baseline="0" dirty="0"/>
          </a:br>
          <a:r>
            <a:rPr lang="en-US" sz="1600" kern="1200" cap="none" baseline="0" dirty="0"/>
            <a:t>for society</a:t>
          </a:r>
        </a:p>
      </dsp:txBody>
      <dsp:txXfrm>
        <a:off x="4209352" y="2133198"/>
        <a:ext cx="1791210" cy="895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C511E-FF2D-4F26-9B6A-7C16E76E4E8C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EACA-90CD-4E64-B4BD-888E9AA32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48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4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6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9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7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77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56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58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96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90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41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94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11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88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56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802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49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4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39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014B8-91FB-4ECF-BA6D-1B6FD30761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768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8AC77-9193-74D5-C625-C61042179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C82A9-2162-0B1A-9E92-DA3E74053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51E904-1511-0576-C33B-AC6EFA31D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D0463-DD2E-444D-B881-DBF6EE8AC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314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8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38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188E3-351A-38E0-CFB7-029ADE2D7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3D5F8-26CC-9E39-64DC-4E7CE1DF0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C4F478-133E-B72F-7B26-09FAE0138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CB564-44DD-46CD-E856-EDF833DE6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466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27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06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3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988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09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058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8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4DC2-49C4-4AE8-8C1C-1B3B854EF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1409B-3F45-46EA-8E01-B0C88D9C1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BD298-F18E-4149-9EBD-79099EBF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DAF7-3255-4BAC-A691-0B478AB4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B011A-CB1A-4C26-9CF7-D0672DD5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C762-09D0-4DE5-A434-87310A8A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EE6EE-1FB4-4E67-84B9-0C2CC7BFD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C62E-1219-483D-83A3-8FAE41B9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3D194-54AA-407E-9F68-0EB1769E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971E4-D0B3-4A81-9420-3E343EA7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8A4EC-6CDA-4B77-8829-19CA8FCBC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927D-9EBB-46D1-A80D-28EC8DFB1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03A2-5935-4CB9-95F5-D9D5B5CF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B4293-680E-4938-ADB3-B85DD322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BB023-BA4B-494B-9B99-2CC14C07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9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> </a:t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89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44661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900253" y="1923674"/>
            <a:ext cx="12336539" cy="22176520"/>
          </a:xfrm>
        </p:spPr>
        <p:txBody>
          <a:bodyPr/>
          <a:lstStyle/>
          <a:p>
            <a:pPr lvl="0"/>
            <a:r>
              <a:rPr lang="en-US" err="1"/>
              <a:t>Edt</a:t>
            </a:r>
            <a:r>
              <a:rPr lang="en-US"/>
              <a:t>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86130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957787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189177"/>
            <a:ext cx="11277599" cy="164044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70152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4E white text, Image, text, fol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29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rgbClr val="000000"/>
                </a:solidFill>
                <a:latin typeface="segoe ui normal" charset="0"/>
              </a:defRPr>
            </a:lvl1pPr>
            <a:lvl3pPr marL="12700" indent="0">
              <a:tabLst/>
              <a:defRPr sz="1200">
                <a:latin typeface="Segoe UI" charset="0"/>
                <a:ea typeface="Segoe UI" charset="0"/>
                <a:cs typeface="Segoe UI" charset="0"/>
              </a:defRPr>
            </a:lvl3pPr>
          </a:lstStyle>
          <a:p>
            <a:pPr marL="127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3EF41-7C43-AD4E-8D43-90245984E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pPr marL="1270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     Section Name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30590" y="3453225"/>
            <a:ext cx="6019800" cy="233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39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> </a:t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681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197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A8DF-0252-4147-BA2D-6BB6AFE2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86F8-A712-4EDF-9056-56F3AB68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1264-7BF8-4918-9502-99413156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38B2B-FCD3-47C5-AB44-6D27AB21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0792-73BF-463C-ACCE-7C5E2968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36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1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ith - 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50"/>
            <a:ext cx="4795873" cy="1177887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527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Brad Smith 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3433923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9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4" y="1189177"/>
            <a:ext cx="11541549" cy="1537326"/>
          </a:xfrm>
        </p:spPr>
        <p:txBody>
          <a:bodyPr/>
          <a:lstStyle>
            <a:lvl1pPr marL="0" indent="0">
              <a:buNone/>
              <a:defRPr sz="2100">
                <a:solidFill>
                  <a:srgbClr val="191919"/>
                </a:solidFill>
              </a:defRPr>
            </a:lvl1pPr>
            <a:lvl2pPr marL="609199" indent="-243681">
              <a:defRPr sz="1900">
                <a:solidFill>
                  <a:srgbClr val="191919"/>
                </a:solidFill>
              </a:defRPr>
            </a:lvl2pPr>
            <a:lvl3pPr marL="974718" indent="-243681">
              <a:defRPr sz="1600">
                <a:solidFill>
                  <a:srgbClr val="191919"/>
                </a:solidFill>
              </a:defRPr>
            </a:lvl3pPr>
            <a:lvl4pPr marL="1340238" indent="-243681">
              <a:defRPr sz="1400">
                <a:solidFill>
                  <a:srgbClr val="191919"/>
                </a:solidFill>
              </a:defRPr>
            </a:lvl4pPr>
            <a:lvl5pPr marL="1705757" indent="-243681">
              <a:defRPr sz="1400">
                <a:solidFill>
                  <a:srgbClr val="19191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602" y="1028737"/>
            <a:ext cx="10959008" cy="321433"/>
          </a:xfrm>
        </p:spPr>
        <p:txBody>
          <a:bodyPr anchor="b">
            <a:noAutofit/>
          </a:bodyPr>
          <a:lstStyle>
            <a:lvl1pPr marL="0" indent="0">
              <a:buNone/>
              <a:defRPr sz="1900" b="0">
                <a:solidFill>
                  <a:srgbClr val="2E2E2E"/>
                </a:solidFill>
                <a:latin typeface="+mj-lt"/>
              </a:defRPr>
            </a:lvl1pPr>
            <a:lvl2pPr marL="609199" indent="0">
              <a:buNone/>
              <a:defRPr sz="2700" b="1"/>
            </a:lvl2pPr>
            <a:lvl3pPr marL="1218398" indent="0">
              <a:buNone/>
              <a:defRPr sz="2400" b="1"/>
            </a:lvl3pPr>
            <a:lvl4pPr marL="1827598" indent="0">
              <a:buNone/>
              <a:defRPr sz="2100" b="1"/>
            </a:lvl4pPr>
            <a:lvl5pPr marL="2436797" indent="0">
              <a:buNone/>
              <a:defRPr sz="2100" b="1"/>
            </a:lvl5pPr>
            <a:lvl6pPr marL="3045996" indent="0">
              <a:buNone/>
              <a:defRPr sz="2100" b="1"/>
            </a:lvl6pPr>
            <a:lvl7pPr marL="3655196" indent="0">
              <a:buNone/>
              <a:defRPr sz="2100" b="1"/>
            </a:lvl7pPr>
            <a:lvl8pPr marL="4264395" indent="0">
              <a:buNone/>
              <a:defRPr sz="2100" b="1"/>
            </a:lvl8pPr>
            <a:lvl9pPr marL="48735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0300"/>
            <a:ext cx="10972800" cy="690303"/>
          </a:xfrm>
          <a:prstGeom prst="rect">
            <a:avLst/>
          </a:prstGeom>
        </p:spPr>
        <p:txBody>
          <a:bodyPr vert="horz" lIns="89631" tIns="44814" rIns="89631" bIns="44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491869"/>
            <a:ext cx="2844800" cy="366182"/>
          </a:xfrm>
          <a:prstGeom prst="rect">
            <a:avLst/>
          </a:prstGeom>
        </p:spPr>
        <p:txBody>
          <a:bodyPr vert="horz" lIns="89631" tIns="44814" rIns="89631" bIns="44814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75B75BD-B1B1-462D-986F-1F6FD455DE68}" type="slidenum">
              <a:rPr smtClean="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7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42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711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2084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597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ith - 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50"/>
            <a:ext cx="4795873" cy="1177887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527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Brad Smith 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14079936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9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4" y="1189177"/>
            <a:ext cx="11541549" cy="1537326"/>
          </a:xfrm>
        </p:spPr>
        <p:txBody>
          <a:bodyPr/>
          <a:lstStyle>
            <a:lvl1pPr marL="0" indent="0">
              <a:buNone/>
              <a:defRPr sz="2100">
                <a:solidFill>
                  <a:srgbClr val="191919"/>
                </a:solidFill>
              </a:defRPr>
            </a:lvl1pPr>
            <a:lvl2pPr marL="609199" indent="-243681">
              <a:defRPr sz="1900">
                <a:solidFill>
                  <a:srgbClr val="191919"/>
                </a:solidFill>
              </a:defRPr>
            </a:lvl2pPr>
            <a:lvl3pPr marL="974718" indent="-243681">
              <a:defRPr sz="1600">
                <a:solidFill>
                  <a:srgbClr val="191919"/>
                </a:solidFill>
              </a:defRPr>
            </a:lvl3pPr>
            <a:lvl4pPr marL="1340238" indent="-243681">
              <a:defRPr sz="1400">
                <a:solidFill>
                  <a:srgbClr val="191919"/>
                </a:solidFill>
              </a:defRPr>
            </a:lvl4pPr>
            <a:lvl5pPr marL="1705757" indent="-243681">
              <a:defRPr sz="1400">
                <a:solidFill>
                  <a:srgbClr val="19191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602" y="1028737"/>
            <a:ext cx="10959008" cy="321433"/>
          </a:xfrm>
        </p:spPr>
        <p:txBody>
          <a:bodyPr anchor="b">
            <a:noAutofit/>
          </a:bodyPr>
          <a:lstStyle>
            <a:lvl1pPr marL="0" indent="0">
              <a:buNone/>
              <a:defRPr sz="1900" b="0">
                <a:solidFill>
                  <a:srgbClr val="2E2E2E"/>
                </a:solidFill>
                <a:latin typeface="+mj-lt"/>
              </a:defRPr>
            </a:lvl1pPr>
            <a:lvl2pPr marL="609199" indent="0">
              <a:buNone/>
              <a:defRPr sz="2700" b="1"/>
            </a:lvl2pPr>
            <a:lvl3pPr marL="1218398" indent="0">
              <a:buNone/>
              <a:defRPr sz="2400" b="1"/>
            </a:lvl3pPr>
            <a:lvl4pPr marL="1827598" indent="0">
              <a:buNone/>
              <a:defRPr sz="2100" b="1"/>
            </a:lvl4pPr>
            <a:lvl5pPr marL="2436797" indent="0">
              <a:buNone/>
              <a:defRPr sz="2100" b="1"/>
            </a:lvl5pPr>
            <a:lvl6pPr marL="3045996" indent="0">
              <a:buNone/>
              <a:defRPr sz="2100" b="1"/>
            </a:lvl6pPr>
            <a:lvl7pPr marL="3655196" indent="0">
              <a:buNone/>
              <a:defRPr sz="2100" b="1"/>
            </a:lvl7pPr>
            <a:lvl8pPr marL="4264395" indent="0">
              <a:buNone/>
              <a:defRPr sz="2100" b="1"/>
            </a:lvl8pPr>
            <a:lvl9pPr marL="48735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0300"/>
            <a:ext cx="10972800" cy="690303"/>
          </a:xfrm>
          <a:prstGeom prst="rect">
            <a:avLst/>
          </a:prstGeom>
        </p:spPr>
        <p:txBody>
          <a:bodyPr vert="horz" lIns="89631" tIns="44814" rIns="89631" bIns="44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491869"/>
            <a:ext cx="2844800" cy="366182"/>
          </a:xfrm>
          <a:prstGeom prst="rect">
            <a:avLst/>
          </a:prstGeom>
        </p:spPr>
        <p:txBody>
          <a:bodyPr vert="horz" lIns="89631" tIns="44814" rIns="89631" bIns="44814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75B75BD-B1B1-462D-986F-1F6FD455DE68}" type="slidenum">
              <a:rPr smtClean="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9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23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A917-B859-4E4D-A257-1296528D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47186-5228-41B3-85F1-77A113DF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775E7-B30C-479A-8097-3EA0D6CE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45E1-AD24-4240-87BB-40348A78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20AD-40D5-4836-B193-56365EE1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5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9506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21381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0603-925A-465D-885A-FEF87D81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0FCE-CE8F-47AE-9070-6BF9D1CB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4EE02-849B-42C1-98E3-B21CEF019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028B-8738-4D53-984D-A1663F06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C6FA1-8B54-4BE0-B9B6-D1CD0BEF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B1FFB-B094-466C-A8F4-124ED3C3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1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A480-8BEE-4B59-BCA9-D3ACAC55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20440-4FE1-493D-9B31-242B42BC3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CC48-7BC4-4E6B-BBBD-5AE8EDF43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C69C0-2D06-4407-85F2-CA8CB9553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C63CC-A3EF-4BE0-AB8A-63880ADA1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B0031-9D58-423C-B280-66E0A7DD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3AFDD-3AC5-4CE3-94C3-9F2AA071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EB017-25F9-4A78-96E0-4D27521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FD00-A61F-40A5-BFA7-7378E30E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EEB08-67EE-4014-987B-D1F5738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94505-DD4B-42CC-81F9-4F4F2917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A5801-F71E-4C9A-A297-15CE6C4F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3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999BC-EE10-4552-9586-F02E8E60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32F74-8005-448C-A78E-648AAF6C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08108-71BE-425A-901D-5F4D470E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7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803C-8A2D-4E8F-B5C5-D4318C9A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2B6F7-6346-4E5C-A37B-BB47DD81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C3205-20E8-4D6B-976D-741788D20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0D9AD-740A-45F3-B7CD-FCBF0378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F0CA9-9D1B-49F6-9288-716D5B4D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6094-FEF1-4118-BC75-63424EEC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BED7-72DB-44AA-B40C-1D769AC9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032CA-2B9C-4CA8-A93E-7D67B5616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24C28-E3D8-4BBF-BB26-E065DD479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16164-D749-428C-9FA5-5CFEA47F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6011-2824-4C67-A12C-DA9D1D34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3C611-A2F1-4CC7-99B8-0EFE9E5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5F099-474F-4181-B073-D11110C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B73A7-BF51-44BA-B521-6AE41C5E6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0BA31-E9E6-4D26-87A2-6D7B6815C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0EC4B-4A1F-49A8-89D8-17F98990815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BA58C-59F3-42F4-B046-275D2EEEF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46E1-0599-479D-BFC8-2433E5829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22945-5FE5-7785-52E3-D7C0601F266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1870692" y="6528904"/>
            <a:ext cx="321307" cy="3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5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00" r:id="rId12"/>
    <p:sldLayoutId id="2147483813" r:id="rId13"/>
    <p:sldLayoutId id="2147483814" r:id="rId14"/>
    <p:sldLayoutId id="2147483816" r:id="rId15"/>
    <p:sldLayoutId id="2147483817" r:id="rId16"/>
    <p:sldLayoutId id="2147483818" r:id="rId17"/>
    <p:sldLayoutId id="2147483819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64" r:id="rId26"/>
    <p:sldLayoutId id="2147483866" r:id="rId27"/>
    <p:sldLayoutId id="2147483867" r:id="rId28"/>
    <p:sldLayoutId id="2147483868" r:id="rId29"/>
    <p:sldLayoutId id="2147483869" r:id="rId30"/>
    <p:sldLayoutId id="2147483870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uvais.com/talk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5.png"/><Relationship Id="rId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uvais.com/talk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ok Review: The Future of the Professions (including teaching) | Tony Bates">
            <a:extLst>
              <a:ext uri="{FF2B5EF4-FFF2-40B4-BE49-F238E27FC236}">
                <a16:creationId xmlns:a16="http://schemas.microsoft.com/office/drawing/2014/main" id="{55FE77FF-019F-F36B-B672-DEF1EB2D5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2663" y="0"/>
            <a:ext cx="8669337" cy="64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36237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1752599"/>
            <a:ext cx="2925097" cy="4402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Bad, &amp; The Impact on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Society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scott@mauvais.com</a:t>
            </a: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July 22, 2025</a:t>
            </a: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000" dirty="0">
                <a:solidFill>
                  <a:prstClr val="black"/>
                </a:solidFill>
                <a:hlinkClick r:id="rId4"/>
              </a:rPr>
              <a:t>www.mauvais.com/talks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647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7A837F-14C4-07A3-8221-EEA6CE6D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60848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Percentage of Fortune 500 CEOs</a:t>
            </a:r>
          </a:p>
        </p:txBody>
      </p:sp>
      <p:sp>
        <p:nvSpPr>
          <p:cNvPr id="30" name="Freeform: Shape 11">
            <a:extLst>
              <a:ext uri="{FF2B5EF4-FFF2-40B4-BE49-F238E27FC236}">
                <a16:creationId xmlns:a16="http://schemas.microsoft.com/office/drawing/2014/main" id="{79FCBE05-E963-41B2-97FD-8631A61EB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50" y="323519"/>
            <a:ext cx="7217311" cy="6212748"/>
          </a:xfrm>
          <a:custGeom>
            <a:avLst/>
            <a:gdLst>
              <a:gd name="connsiteX0" fmla="*/ 0 w 7217311"/>
              <a:gd name="connsiteY0" fmla="*/ 0 h 6212748"/>
              <a:gd name="connsiteX1" fmla="*/ 1121310 w 7217311"/>
              <a:gd name="connsiteY1" fmla="*/ 0 h 6212748"/>
              <a:gd name="connsiteX2" fmla="*/ 1837014 w 7217311"/>
              <a:gd name="connsiteY2" fmla="*/ 0 h 6212748"/>
              <a:gd name="connsiteX3" fmla="*/ 2893412 w 7217311"/>
              <a:gd name="connsiteY3" fmla="*/ 0 h 6212748"/>
              <a:gd name="connsiteX4" fmla="*/ 3635911 w 7217311"/>
              <a:gd name="connsiteY4" fmla="*/ 0 h 6212748"/>
              <a:gd name="connsiteX5" fmla="*/ 3635913 w 7217311"/>
              <a:gd name="connsiteY5" fmla="*/ 0 h 6212748"/>
              <a:gd name="connsiteX6" fmla="*/ 7217311 w 7217311"/>
              <a:gd name="connsiteY6" fmla="*/ 0 h 6212748"/>
              <a:gd name="connsiteX7" fmla="*/ 7217311 w 7217311"/>
              <a:gd name="connsiteY7" fmla="*/ 2864954 h 6212748"/>
              <a:gd name="connsiteX8" fmla="*/ 3773866 w 7217311"/>
              <a:gd name="connsiteY8" fmla="*/ 6212748 h 6212748"/>
              <a:gd name="connsiteX9" fmla="*/ 2893412 w 7217311"/>
              <a:gd name="connsiteY9" fmla="*/ 6212748 h 6212748"/>
              <a:gd name="connsiteX10" fmla="*/ 2893412 w 7217311"/>
              <a:gd name="connsiteY10" fmla="*/ 6210962 h 6212748"/>
              <a:gd name="connsiteX11" fmla="*/ 1837014 w 7217311"/>
              <a:gd name="connsiteY11" fmla="*/ 6210962 h 6212748"/>
              <a:gd name="connsiteX12" fmla="*/ 1837014 w 7217311"/>
              <a:gd name="connsiteY12" fmla="*/ 6212748 h 6212748"/>
              <a:gd name="connsiteX13" fmla="*/ 0 w 7217311"/>
              <a:gd name="connsiteY13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7311" h="6212748">
                <a:moveTo>
                  <a:pt x="0" y="0"/>
                </a:moveTo>
                <a:lnTo>
                  <a:pt x="1121310" y="0"/>
                </a:lnTo>
                <a:lnTo>
                  <a:pt x="1837014" y="0"/>
                </a:lnTo>
                <a:lnTo>
                  <a:pt x="2893412" y="0"/>
                </a:lnTo>
                <a:lnTo>
                  <a:pt x="3635911" y="0"/>
                </a:lnTo>
                <a:lnTo>
                  <a:pt x="3635913" y="0"/>
                </a:lnTo>
                <a:lnTo>
                  <a:pt x="7217311" y="0"/>
                </a:lnTo>
                <a:lnTo>
                  <a:pt x="7217311" y="2864954"/>
                </a:lnTo>
                <a:lnTo>
                  <a:pt x="3773866" y="6212748"/>
                </a:lnTo>
                <a:lnTo>
                  <a:pt x="2893412" y="6212748"/>
                </a:lnTo>
                <a:lnTo>
                  <a:pt x="2893412" y="6210962"/>
                </a:lnTo>
                <a:lnTo>
                  <a:pt x="1837014" y="6210962"/>
                </a:lnTo>
                <a:lnTo>
                  <a:pt x="1837014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ight Triangle 1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D233ACE-F3A1-4543-B9F4-425DDA579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3C1449-F9CF-FAC1-00B5-4F000353B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650546"/>
              </p:ext>
            </p:extLst>
          </p:nvPr>
        </p:nvGraphicFramePr>
        <p:xfrm>
          <a:off x="4709521" y="1692493"/>
          <a:ext cx="3289773" cy="2836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3760F2C-CA19-49C9-2820-D81CF3A16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581205"/>
              </p:ext>
            </p:extLst>
          </p:nvPr>
        </p:nvGraphicFramePr>
        <p:xfrm>
          <a:off x="7713408" y="1730280"/>
          <a:ext cx="3994285" cy="279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8047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DB0B-25C2-0BE9-FEC4-4F2ACE58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Engines Curating Results (2023)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E8147E-43B2-79BF-6E3C-832C80B9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E2F0A-CEA4-8182-7872-7A1FF9E2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590992"/>
            <a:ext cx="10887271" cy="50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82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DB0B-25C2-0BE9-FEC4-4F2ACE58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Engines Curating Results (2023)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E8147E-43B2-79BF-6E3C-832C80B9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E2F0A-CEA4-8182-7872-7A1FF9E2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87" y="1590992"/>
            <a:ext cx="10887271" cy="50696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C35D12-8333-3B31-53FA-91BE43C4B776}"/>
              </a:ext>
            </a:extLst>
          </p:cNvPr>
          <p:cNvSpPr/>
          <p:nvPr/>
        </p:nvSpPr>
        <p:spPr>
          <a:xfrm>
            <a:off x="6096000" y="4552850"/>
            <a:ext cx="860142" cy="110111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39D8A-4B60-1DCE-35EB-8C9C047523EE}"/>
              </a:ext>
            </a:extLst>
          </p:cNvPr>
          <p:cNvSpPr/>
          <p:nvPr/>
        </p:nvSpPr>
        <p:spPr>
          <a:xfrm>
            <a:off x="1349140" y="2246076"/>
            <a:ext cx="922421" cy="27574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4" y="1484593"/>
            <a:ext cx="6850995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More than just   the data is biased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53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1484593"/>
            <a:ext cx="691364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>
                <a:solidFill>
                  <a:srgbClr val="FF0000"/>
                </a:solidFill>
              </a:rPr>
              <a:t>The is problem us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We are biased</a:t>
            </a:r>
            <a:endParaRPr lang="en-US" sz="72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86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D0A1-2C76-412E-BB33-84532518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/>
              <a:t>We are AI’s study-buddy and we are teaching all our misogyny and hatred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6" name="Content Placeholder 5" descr="A person in a blue shirt&#10;&#10;Description generated with very high confidence">
            <a:extLst>
              <a:ext uri="{FF2B5EF4-FFF2-40B4-BE49-F238E27FC236}">
                <a16:creationId xmlns:a16="http://schemas.microsoft.com/office/drawing/2014/main" id="{10774DAE-BF79-4718-8A84-FE9C5E40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F8FD4-5BC1-445C-BB04-2E7EBD502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—Amy Webb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0784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F97D8-980A-DC67-0F82-D5D0626D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82"/>
          <a:stretch/>
        </p:blipFill>
        <p:spPr>
          <a:xfrm>
            <a:off x="4036572" y="418698"/>
            <a:ext cx="4539538" cy="6295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608BF-EE74-946C-6432-919DCE300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135781" cy="384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0A4560-5169-DC6E-3011-8657919FC3B4}"/>
              </a:ext>
            </a:extLst>
          </p:cNvPr>
          <p:cNvSpPr/>
          <p:nvPr/>
        </p:nvSpPr>
        <p:spPr>
          <a:xfrm>
            <a:off x="1091612" y="0"/>
            <a:ext cx="11149935" cy="384453"/>
          </a:xfrm>
          <a:prstGeom prst="rect">
            <a:avLst/>
          </a:prstGeom>
          <a:solidFill>
            <a:srgbClr val="052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27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Bias in AI</a:t>
            </a:r>
            <a:br>
              <a:rPr lang="en-US" sz="7200" dirty="0"/>
            </a:br>
            <a:r>
              <a:rPr lang="en-US" sz="7200" dirty="0"/>
              <a:t>is fixable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D563AE-7B13-E2F2-9822-3C18AC9032EF}"/>
              </a:ext>
            </a:extLst>
          </p:cNvPr>
          <p:cNvSpPr txBox="1"/>
          <p:nvPr/>
        </p:nvSpPr>
        <p:spPr>
          <a:xfrm>
            <a:off x="4097956" y="465210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(I’m not so sure about human bias)</a:t>
            </a:r>
          </a:p>
        </p:txBody>
      </p:sp>
    </p:spTree>
    <p:extLst>
      <p:ext uri="{BB962C8B-B14F-4D97-AF65-F5344CB8AC3E}">
        <p14:creationId xmlns:p14="http://schemas.microsoft.com/office/powerpoint/2010/main" val="2158998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842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E4FE24-C943-D579-FBF9-C983D6AFEAAA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204DC0F-3199-1214-8C27-19D0E7D88660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 5" descr="Maze">
              <a:extLst>
                <a:ext uri="{FF2B5EF4-FFF2-40B4-BE49-F238E27FC236}">
                  <a16:creationId xmlns:a16="http://schemas.microsoft.com/office/drawing/2014/main" id="{277EDCD4-E59A-AB4A-FB7F-CA52C6430B5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B7B05B-AB83-DFCC-0C76-C3B1C50B5CC3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Bad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There is inherent bias in the data that underpins AI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A1A9B4"/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Good </a:t>
              </a:r>
              <a:b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AI provides a path for addressing extremely difficult problems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959062AC-FDE5-AE99-CDE1-F4ABF6A06073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/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 descr="Devil Face with Solid Fill">
              <a:extLst>
                <a:ext uri="{FF2B5EF4-FFF2-40B4-BE49-F238E27FC236}">
                  <a16:creationId xmlns:a16="http://schemas.microsoft.com/office/drawing/2014/main" id="{47E0AE09-8E3A-9193-F674-F49A58BB1DD5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D73DC4-91F5-B8F3-9D1A-4ACB8F55FA1B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rgbClr val="44546A"/>
                  </a:solidFill>
                </a:rPr>
                <a:t>The Impact</a:t>
              </a:r>
              <a:br>
                <a:rPr lang="en-US" sz="1600" b="1" kern="1200" cap="none" baseline="0" dirty="0">
                  <a:solidFill>
                    <a:srgbClr val="44546A"/>
                  </a:solidFill>
                </a:rPr>
              </a:br>
              <a:r>
                <a:rPr lang="en-US" sz="1600" kern="1200" cap="none" baseline="0" dirty="0">
                  <a:solidFill>
                    <a:srgbClr val="44546A"/>
                  </a:solidFill>
                </a:rPr>
                <a:t>What does this mean for jobs, for art, </a:t>
              </a:r>
              <a:br>
                <a:rPr lang="en-US" sz="1600" kern="1200" cap="none" baseline="0" dirty="0">
                  <a:solidFill>
                    <a:srgbClr val="44546A"/>
                  </a:solidFill>
                </a:rPr>
              </a:br>
              <a:r>
                <a:rPr lang="en-US" sz="1600" kern="1200" cap="none" baseline="0" dirty="0">
                  <a:solidFill>
                    <a:srgbClr val="44546A"/>
                  </a:solidFill>
                </a:rPr>
                <a:t>for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948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E9F43CA-9920-2148-15D9-2450DB6F5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530569"/>
              </p:ext>
            </p:extLst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633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1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uddites destroying looms">
            <a:extLst>
              <a:ext uri="{FF2B5EF4-FFF2-40B4-BE49-F238E27FC236}">
                <a16:creationId xmlns:a16="http://schemas.microsoft.com/office/drawing/2014/main" id="{A68394F3-F047-4E70-A773-23201F5C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492" y="-1"/>
            <a:ext cx="778075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4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140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40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busy city street&#10;&#10;Description generated with very high confidence">
            <a:extLst>
              <a:ext uri="{FF2B5EF4-FFF2-40B4-BE49-F238E27FC236}">
                <a16:creationId xmlns:a16="http://schemas.microsoft.com/office/drawing/2014/main" id="{584AC1B0-56E4-4A13-911E-32764674A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Picture 2" descr="A group of people walking on a city street&#10;&#10;Description generated with very high confidence">
            <a:extLst>
              <a:ext uri="{FF2B5EF4-FFF2-40B4-BE49-F238E27FC236}">
                <a16:creationId xmlns:a16="http://schemas.microsoft.com/office/drawing/2014/main" id="{9DB25CEC-253A-47B8-8058-8980C880AF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3F2596-5ECF-491C-984C-8C71EFB4F040}"/>
              </a:ext>
            </a:extLst>
          </p:cNvPr>
          <p:cNvSpPr/>
          <p:nvPr/>
        </p:nvSpPr>
        <p:spPr>
          <a:xfrm>
            <a:off x="3414879" y="1916348"/>
            <a:ext cx="539885" cy="505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8DDCE3-1BAA-4E50-9799-D7D12B50D5A3}"/>
              </a:ext>
            </a:extLst>
          </p:cNvPr>
          <p:cNvSpPr/>
          <p:nvPr/>
        </p:nvSpPr>
        <p:spPr>
          <a:xfrm>
            <a:off x="7409705" y="5282119"/>
            <a:ext cx="539885" cy="524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62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60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73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A49CB-D632-093A-090B-8068550DD9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5AB90-D555-7C3D-CE46-CC83F84A5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48" y="0"/>
            <a:ext cx="896150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6BE1E4-F427-E545-7C6D-38F29FC744F6}"/>
              </a:ext>
            </a:extLst>
          </p:cNvPr>
          <p:cNvSpPr/>
          <p:nvPr/>
        </p:nvSpPr>
        <p:spPr>
          <a:xfrm>
            <a:off x="6340570" y="5114069"/>
            <a:ext cx="2272311" cy="18616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6F5788-A28D-9660-161A-E10F417FE863}"/>
              </a:ext>
            </a:extLst>
          </p:cNvPr>
          <p:cNvSpPr/>
          <p:nvPr/>
        </p:nvSpPr>
        <p:spPr>
          <a:xfrm>
            <a:off x="3560233" y="5300235"/>
            <a:ext cx="5052647" cy="18616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E3B470-33A4-9720-EC3D-E38A0CF080F7}"/>
              </a:ext>
            </a:extLst>
          </p:cNvPr>
          <p:cNvSpPr/>
          <p:nvPr/>
        </p:nvSpPr>
        <p:spPr>
          <a:xfrm>
            <a:off x="3560232" y="5486401"/>
            <a:ext cx="3001435" cy="18616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350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5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E4FE24-C943-D579-FBF9-C983D6AFEAAA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204DC0F-3199-1214-8C27-19D0E7D88660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 5" descr="Maze">
              <a:extLst>
                <a:ext uri="{FF2B5EF4-FFF2-40B4-BE49-F238E27FC236}">
                  <a16:creationId xmlns:a16="http://schemas.microsoft.com/office/drawing/2014/main" id="{277EDCD4-E59A-AB4A-FB7F-CA52C6430B5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B7B05B-AB83-DFCC-0C76-C3B1C50B5CC3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/>
                <a:t>The Bad</a:t>
              </a:r>
              <a:br>
                <a:rPr lang="en-US" sz="1600" b="1" kern="1200" cap="none" baseline="0" dirty="0"/>
              </a:br>
              <a:r>
                <a:rPr lang="en-US" sz="1600" kern="1200" cap="none" baseline="0" dirty="0"/>
                <a:t>There is inherent bias in the data that underpins AI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Good </a:t>
              </a:r>
              <a:b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AI provides a path for addressing extremely difficult problems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959062AC-FDE5-AE99-CDE1-F4ABF6A06073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 descr="Devil Face with Solid Fill">
              <a:extLst>
                <a:ext uri="{FF2B5EF4-FFF2-40B4-BE49-F238E27FC236}">
                  <a16:creationId xmlns:a16="http://schemas.microsoft.com/office/drawing/2014/main" id="{47E0AE09-8E3A-9193-F674-F49A58BB1DD5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D73DC4-91F5-B8F3-9D1A-4ACB8F55FA1B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Impact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What does this mean for jobs, for art, </a:t>
              </a:r>
              <a:b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for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203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oman sitting for a portrait photographer from the mid-1800s">
            <a:extLst>
              <a:ext uri="{FF2B5EF4-FFF2-40B4-BE49-F238E27FC236}">
                <a16:creationId xmlns:a16="http://schemas.microsoft.com/office/drawing/2014/main" id="{08A1AF88-4D62-6845-BD47-7432C5507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9" r="1" b="1"/>
          <a:stretch/>
        </p:blipFill>
        <p:spPr>
          <a:xfrm>
            <a:off x="2751129" y="1123527"/>
            <a:ext cx="668974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19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8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99FF-127B-7161-ABC2-926BEC4D300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Impression Sunrise Painting by Claude Monet.">
            <a:extLst>
              <a:ext uri="{FF2B5EF4-FFF2-40B4-BE49-F238E27FC236}">
                <a16:creationId xmlns:a16="http://schemas.microsoft.com/office/drawing/2014/main" id="{A8B6D9B3-2602-CB38-41E0-ACCBA515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4762"/>
            <a:ext cx="88011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251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FF48-FD9F-33CA-AF1E-810A5DB6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worse?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A9722-B798-C504-371C-F6110A803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827F36-41B2-77E2-3DB1-8729F89B39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" t="9291" r="27082"/>
          <a:stretch/>
        </p:blipFill>
        <p:spPr>
          <a:xfrm>
            <a:off x="908939" y="1542761"/>
            <a:ext cx="5088635" cy="464690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1AA65-1233-9833-A17B-14D6B02AD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Google Gemini">
            <a:extLst>
              <a:ext uri="{FF2B5EF4-FFF2-40B4-BE49-F238E27FC236}">
                <a16:creationId xmlns:a16="http://schemas.microsoft.com/office/drawing/2014/main" id="{4C6C88CB-A762-C5C5-D35B-375C4E1943D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4427" y="1542761"/>
            <a:ext cx="5183188" cy="46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998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43C66C-5291-EC3B-A44F-FF9C72CC5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701EAF6-324D-2142-F545-4133F6AC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D32A468-8E41-4082-FE8F-53366F4B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0FC7FA42-52FA-3D98-DE49-6DF6704F8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F02E97-6E37-6468-60F8-181D54981405}"/>
              </a:ext>
            </a:extLst>
          </p:cNvPr>
          <p:cNvSpPr/>
          <p:nvPr/>
        </p:nvSpPr>
        <p:spPr>
          <a:xfrm>
            <a:off x="7691898" y="4781283"/>
            <a:ext cx="1922178" cy="94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63E66-A8DC-D034-A28E-391BB82D2487}"/>
              </a:ext>
            </a:extLst>
          </p:cNvPr>
          <p:cNvGrpSpPr/>
          <p:nvPr/>
        </p:nvGrpSpPr>
        <p:grpSpPr>
          <a:xfrm>
            <a:off x="1134532" y="1018020"/>
            <a:ext cx="9922934" cy="5088647"/>
            <a:chOff x="1134532" y="1018020"/>
            <a:chExt cx="9922934" cy="5088647"/>
          </a:xfrm>
        </p:grpSpPr>
        <p:pic>
          <p:nvPicPr>
            <p:cNvPr id="3" name="Picture 2" descr="A cartoon of a person playing a game&#10;&#10;AI-generated content may be incorrect.">
              <a:extLst>
                <a:ext uri="{FF2B5EF4-FFF2-40B4-BE49-F238E27FC236}">
                  <a16:creationId xmlns:a16="http://schemas.microsoft.com/office/drawing/2014/main" id="{DEA48688-235F-02E6-1F12-BE9EEAC78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34532" y="1018020"/>
              <a:ext cx="9922934" cy="508864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22B416-ACA5-0E55-35B0-1EB455630269}"/>
                </a:ext>
              </a:extLst>
            </p:cNvPr>
            <p:cNvSpPr/>
            <p:nvPr/>
          </p:nvSpPr>
          <p:spPr>
            <a:xfrm>
              <a:off x="6558843" y="1018020"/>
              <a:ext cx="1412255" cy="6640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6659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84DF900B-8275-692B-23C8-23EF422E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34" y="912909"/>
            <a:ext cx="757065" cy="75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Microsoft Logo Transparent Background | PNG Mart">
            <a:extLst>
              <a:ext uri="{FF2B5EF4-FFF2-40B4-BE49-F238E27FC236}">
                <a16:creationId xmlns:a16="http://schemas.microsoft.com/office/drawing/2014/main" id="{92EC5E0E-4C8D-20B1-DCF9-AC963EE1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14" y="1012413"/>
            <a:ext cx="1033214" cy="3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6BAE25D8-E66E-0439-2C9D-F6647FE8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60" y="3351272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FF414869-C00C-B5E8-425A-2C2057B2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5" y="3653475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B6B90C-E9F8-B42B-946B-EC40E653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45" y="3679067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2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CP 2020: Sponsors">
            <a:extLst>
              <a:ext uri="{FF2B5EF4-FFF2-40B4-BE49-F238E27FC236}">
                <a16:creationId xmlns:a16="http://schemas.microsoft.com/office/drawing/2014/main" id="{9D6E1D76-C49D-1D03-10D0-174D8B27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96" y="4357506"/>
            <a:ext cx="803710" cy="13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ncent – Logos Download">
            <a:extLst>
              <a:ext uri="{FF2B5EF4-FFF2-40B4-BE49-F238E27FC236}">
                <a16:creationId xmlns:a16="http://schemas.microsoft.com/office/drawing/2014/main" id="{A323EBBE-C2A8-D3AA-2CA3-D703A32A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88" y="4839137"/>
            <a:ext cx="861528" cy="1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ibaba Logo and symbol, meaning, history, PNG, brand">
            <a:extLst>
              <a:ext uri="{FF2B5EF4-FFF2-40B4-BE49-F238E27FC236}">
                <a16:creationId xmlns:a16="http://schemas.microsoft.com/office/drawing/2014/main" id="{B7910EA7-C910-0A59-08D6-EE672DF8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35" y="4357506"/>
            <a:ext cx="774833" cy="4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3806A982-7F6B-1A74-57AC-1D44E6E2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36" y="3165221"/>
            <a:ext cx="610368" cy="6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Logo Transparent Background | PNG Mart">
            <a:extLst>
              <a:ext uri="{FF2B5EF4-FFF2-40B4-BE49-F238E27FC236}">
                <a16:creationId xmlns:a16="http://schemas.microsoft.com/office/drawing/2014/main" id="{DE5F621D-5AAF-0F63-444B-55B37D79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25" y="3293601"/>
            <a:ext cx="827773" cy="30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745A5A70-644C-B876-8592-8C4C32DD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18" y="3649655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1BA0C276-CA9A-25C4-0F74-2B65BC88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03" y="3951858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EDB396E-3B1E-00B1-44C4-1F6D178D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03" y="3977450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94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51B7F-08B3-F1DE-56B1-3334BD79D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E2777F82-50D9-93EF-F102-05437F1E9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4E9AF77-6288-AAD8-FDB0-3E3A0DE6A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0F546B90-9A29-7A72-DBA5-EB33E166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DB684-704C-2F03-A5BE-E0CA6681665F}"/>
              </a:ext>
            </a:extLst>
          </p:cNvPr>
          <p:cNvSpPr/>
          <p:nvPr/>
        </p:nvSpPr>
        <p:spPr>
          <a:xfrm>
            <a:off x="7691898" y="4781283"/>
            <a:ext cx="1922178" cy="94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artoon of a person playing a game&#10;&#10;AI-generated content may be incorrect.">
            <a:extLst>
              <a:ext uri="{FF2B5EF4-FFF2-40B4-BE49-F238E27FC236}">
                <a16:creationId xmlns:a16="http://schemas.microsoft.com/office/drawing/2014/main" id="{94BE9D0D-B069-B36A-262C-312B8214C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1155" y="1255895"/>
            <a:ext cx="9911644" cy="47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53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ok Review: The Future of the Professions (including teaching) | Tony Bates">
            <a:extLst>
              <a:ext uri="{FF2B5EF4-FFF2-40B4-BE49-F238E27FC236}">
                <a16:creationId xmlns:a16="http://schemas.microsoft.com/office/drawing/2014/main" id="{55FE77FF-019F-F36B-B672-DEF1EB2D5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2663" y="-1"/>
            <a:ext cx="8669337" cy="64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36237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104101-81E2-55F0-9603-F185350A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6" y="548464"/>
            <a:ext cx="3878181" cy="1355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5832736" algn="l"/>
              </a:tabLst>
            </a:pPr>
            <a:r>
              <a:rPr lang="en-US" sz="2400" dirty="0">
                <a:solidFill>
                  <a:schemeClr val="tx1"/>
                </a:solidFill>
              </a:rPr>
              <a:t>San Francisco 2023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AI Robotics Youth Program</a:t>
            </a:r>
            <a:br>
              <a:rPr lang="en-US" sz="3700" dirty="0">
                <a:solidFill>
                  <a:schemeClr val="tx1"/>
                </a:solidFill>
              </a:rPr>
            </a:b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1752599"/>
            <a:ext cx="2925097" cy="4402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Bad, &amp; The Impact on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Society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scott@mauvais.com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www.mauvais.com/talks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663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voids </a:t>
            </a:r>
            <a:r>
              <a:rPr lang="en-US" sz="7200" dirty="0"/>
              <a:t>c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reate </a:t>
            </a:r>
            <a:r>
              <a:rPr lang="en-US" sz="7200" dirty="0"/>
              <a:t>b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ias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4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117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16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">
            <a:hlinkClick r:id="" action="ppaction://media"/>
            <a:extLst>
              <a:ext uri="{FF2B5EF4-FFF2-40B4-BE49-F238E27FC236}">
                <a16:creationId xmlns:a16="http://schemas.microsoft.com/office/drawing/2014/main" id="{A5DA60F7-A58D-4A01-8F17-03937D75C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Reality is biased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99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95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339</Words>
  <Application>Microsoft Office PowerPoint</Application>
  <PresentationFormat>Widescreen</PresentationFormat>
  <Paragraphs>67</Paragraphs>
  <Slides>39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Segoe UI</vt:lpstr>
      <vt:lpstr>segoe ui normal</vt:lpstr>
      <vt:lpstr>Wingdings</vt:lpstr>
      <vt:lpstr>Office Theme</vt:lpstr>
      <vt:lpstr>PowerPoint Presentation</vt:lpstr>
      <vt:lpstr>Agenda</vt:lpstr>
      <vt:lpstr>Agenda</vt:lpstr>
      <vt:lpstr> Data voids create bias</vt:lpstr>
      <vt:lpstr>PowerPoint Presentation</vt:lpstr>
      <vt:lpstr>PowerPoint Presentation</vt:lpstr>
      <vt:lpstr>PowerPoint Presentation</vt:lpstr>
      <vt:lpstr> Reality is biased</vt:lpstr>
      <vt:lpstr>PowerPoint Presentation</vt:lpstr>
      <vt:lpstr>Percentage of Fortune 500 CEOs</vt:lpstr>
      <vt:lpstr>Search Engines Curating Results (2023)</vt:lpstr>
      <vt:lpstr>Search Engines Curating Results (2023)</vt:lpstr>
      <vt:lpstr>More than just   the data is biased</vt:lpstr>
      <vt:lpstr>The is problem us We are biased</vt:lpstr>
      <vt:lpstr>We are AI’s study-buddy and we are teaching all our misogyny and hatred </vt:lpstr>
      <vt:lpstr>PowerPoint Presentation</vt:lpstr>
      <vt:lpstr>Bias in AI is fixable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is worse?</vt:lpstr>
      <vt:lpstr>PowerPoint Presentation</vt:lpstr>
      <vt:lpstr>PowerPoint Presentation</vt:lpstr>
      <vt:lpstr>PowerPoint Presentation</vt:lpstr>
      <vt:lpstr>PowerPoint Presentation</vt:lpstr>
      <vt:lpstr>San Francisco 2023  AI Robotics Youth Program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2025-07-23T17:59:45Z</dcterms:created>
  <dcterms:modified xsi:type="dcterms:W3CDTF">2025-07-23T17:59:56Z</dcterms:modified>
</cp:coreProperties>
</file>